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9"/>
  </p:notesMasterIdLst>
  <p:sldIdLst>
    <p:sldId id="473" r:id="rId2"/>
    <p:sldId id="364" r:id="rId3"/>
    <p:sldId id="373" r:id="rId4"/>
    <p:sldId id="365" r:id="rId5"/>
    <p:sldId id="366" r:id="rId6"/>
    <p:sldId id="367" r:id="rId7"/>
    <p:sldId id="374" r:id="rId8"/>
    <p:sldId id="375" r:id="rId9"/>
    <p:sldId id="368" r:id="rId10"/>
    <p:sldId id="369" r:id="rId11"/>
    <p:sldId id="370" r:id="rId12"/>
    <p:sldId id="371" r:id="rId13"/>
    <p:sldId id="372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11" r:id="rId48"/>
    <p:sldId id="412" r:id="rId49"/>
    <p:sldId id="413" r:id="rId50"/>
    <p:sldId id="414" r:id="rId51"/>
    <p:sldId id="415" r:id="rId52"/>
    <p:sldId id="416" r:id="rId53"/>
    <p:sldId id="417" r:id="rId54"/>
    <p:sldId id="418" r:id="rId55"/>
    <p:sldId id="419" r:id="rId56"/>
    <p:sldId id="420" r:id="rId57"/>
    <p:sldId id="421" r:id="rId58"/>
    <p:sldId id="422" r:id="rId59"/>
    <p:sldId id="423" r:id="rId60"/>
    <p:sldId id="424" r:id="rId61"/>
    <p:sldId id="425" r:id="rId62"/>
    <p:sldId id="426" r:id="rId63"/>
    <p:sldId id="427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35" r:id="rId72"/>
    <p:sldId id="436" r:id="rId73"/>
    <p:sldId id="437" r:id="rId74"/>
    <p:sldId id="438" r:id="rId75"/>
    <p:sldId id="439" r:id="rId76"/>
    <p:sldId id="440" r:id="rId77"/>
    <p:sldId id="441" r:id="rId78"/>
    <p:sldId id="442" r:id="rId79"/>
    <p:sldId id="443" r:id="rId80"/>
    <p:sldId id="444" r:id="rId81"/>
    <p:sldId id="445" r:id="rId82"/>
    <p:sldId id="446" r:id="rId83"/>
    <p:sldId id="447" r:id="rId84"/>
    <p:sldId id="448" r:id="rId85"/>
    <p:sldId id="449" r:id="rId86"/>
    <p:sldId id="450" r:id="rId87"/>
    <p:sldId id="451" r:id="rId88"/>
    <p:sldId id="452" r:id="rId89"/>
    <p:sldId id="453" r:id="rId90"/>
    <p:sldId id="454" r:id="rId91"/>
    <p:sldId id="455" r:id="rId92"/>
    <p:sldId id="469" r:id="rId93"/>
    <p:sldId id="471" r:id="rId94"/>
    <p:sldId id="456" r:id="rId95"/>
    <p:sldId id="457" r:id="rId96"/>
    <p:sldId id="458" r:id="rId97"/>
    <p:sldId id="459" r:id="rId98"/>
    <p:sldId id="460" r:id="rId99"/>
    <p:sldId id="461" r:id="rId100"/>
    <p:sldId id="462" r:id="rId101"/>
    <p:sldId id="463" r:id="rId102"/>
    <p:sldId id="464" r:id="rId103"/>
    <p:sldId id="465" r:id="rId104"/>
    <p:sldId id="466" r:id="rId105"/>
    <p:sldId id="467" r:id="rId106"/>
    <p:sldId id="468" r:id="rId107"/>
    <p:sldId id="472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E2D"/>
    <a:srgbClr val="355740"/>
    <a:srgbClr val="254F38"/>
    <a:srgbClr val="18191E"/>
    <a:srgbClr val="CB968B"/>
    <a:srgbClr val="868780"/>
    <a:srgbClr val="0E305C"/>
    <a:srgbClr val="382C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695"/>
  </p:normalViewPr>
  <p:slideViewPr>
    <p:cSldViewPr snapToGrid="0" snapToObjects="1">
      <p:cViewPr varScale="1">
        <p:scale>
          <a:sx n="102" d="100"/>
          <a:sy n="102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FA66F-DE78-D74E-A182-1659762FEC92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650FB-9C40-6C44-B8E5-73057F3ED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2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innkeeper didn’t “say” anything (See Luke 2:7). The Bible doesn’t even mention an “innkeeper” because the “inn” was probably more like a guest room in a house.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650FB-9C40-6C44-B8E5-73057F3ED4F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3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“trick” question. The “magi” saw the star. However, the Bible doesn’t say how many there were and they were not kings, but astronomers.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650FB-9C40-6C44-B8E5-73057F3ED4F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A2F-FF99-5F48-B40A-93BD9D1BB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578F-B7B0-FF40-8E6B-FF43A859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91273-926C-6141-9C8C-758C8771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BDB57-71C5-AE40-9ED5-C82BB9BB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4C68-64C9-0641-910C-A52CDF96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F0B4-5ECA-144D-AAE6-5F25F6D7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85FD2-E60E-2541-B3F4-0DBFFC881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5D231-12AA-E545-B639-6C33103E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F4A06-E3EA-134C-81D2-4563CC60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75727-305D-1E49-A1F1-1C7ED4B1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8A71F-EB54-B446-B0AE-05D1ED30D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5130-F360-404D-92D0-6310F17D3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C7266-74E2-874E-891F-A91B08CF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855DD-2373-1543-BF9B-E7309CF8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A7A1B-2E7D-9A4A-98DA-A3562D7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A73C6-8928-174A-BCB7-34BEEB0E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67E29-EC5A-5E41-AA52-0DCB18A4B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27BC6-8D05-294A-ACA6-E0DCC2968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93F14-F659-A64C-AF7C-EC67BDA7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0FF04-58D7-8F4D-89C5-08551A9A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7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6084D-814F-CF4B-BA1A-B41CFA158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38B2A-A733-5D44-ADED-7C4BC260A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4207F-8FEA-9241-826A-9AA255DC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3370F-DD1B-5240-BF3B-DE71B43A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8282-F4FB-1E4F-A20D-1124FF25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8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E0E68-7CB7-5444-A445-B5306029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8F20-9353-C54B-BDB6-FCA352075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FE79B-88A3-764D-96F0-6AD36D3F4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6CA21-9139-5F45-9843-25601733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A8D4A-3A69-2D4D-B70B-D487B8BC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693E0-00F1-C945-B650-366F753B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EA5F-FDE6-EA47-88DF-D4166FCC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D50E2-7241-6C4E-8D44-639EE12DD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E4FFD-E04A-234C-9429-65E3F9B6E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AE942-8B66-E64C-BE5F-686685DD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65384-2B84-644D-AD3A-6566DC37E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8ABCC8-EB5C-8340-A0D5-6D5B2F31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4C9DCF-11B1-024C-9D23-406F7BFA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FCAB0-A19E-614E-A915-AA761C25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6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08A0-72E2-B744-9F3D-98FF7EE5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29F16-E095-B14F-A5AE-25346A77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B2F05-806C-D945-80A2-87136941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2251F-1AB8-C649-AFE8-118CD49B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6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B540A-CB4D-C34F-AA52-D308ECA5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60133-0210-254B-A1D3-E2A92830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D5F-DB5B-FC43-A8E2-8B2103F8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36E6-E070-2C45-A58C-BD1CBA53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F5346-F4A2-734C-97D5-7E7B957C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8BEC6-6032-E741-8726-1DB5B1EDD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F5F23-A29A-9140-9ECF-49189D93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C5B4F-D51E-F94F-A2B4-D5F16121E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59582-2BBA-1F48-8308-05C4064C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1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D6AE2-1A19-6640-BA70-0DC843AF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CB226-7116-DE4B-88DD-70264B08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21ACB-DDA4-7040-8BE1-6147DA47C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535D1-4842-C645-ACE3-27C77F1F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CCF51-5C5E-074E-9B94-2502601A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70491-2D91-174C-889B-27DF72E5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5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1C75CE-5978-E54F-A682-640DD9F0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A71D2-2906-4249-A3CF-CD734337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4FA54-A6BF-4748-8661-1F8C58844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A443-679C-4045-B1B5-CBFF09CDF634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5D81-BE23-5744-AF87-44DAA36FC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69E86-9961-8E4A-97F2-92ECA997A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867AB-32CF-364B-AE30-ACB8661E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226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Waitrose Christmas advert sees robin make incredible journey home -  Liverpool Echo">
            <a:extLst>
              <a:ext uri="{FF2B5EF4-FFF2-40B4-BE49-F238E27FC236}">
                <a16:creationId xmlns:a16="http://schemas.microsoft.com/office/drawing/2014/main" id="{2EC1676B-9A48-6040-8701-9185E67D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57413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72F0E-9690-6B49-9497-809677F145D3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2FE67-FB8C-BF48-BF71-3F02782356D4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WAITROSE</a:t>
            </a:r>
          </a:p>
        </p:txBody>
      </p:sp>
    </p:spTree>
    <p:extLst>
      <p:ext uri="{BB962C8B-B14F-4D97-AF65-F5344CB8AC3E}">
        <p14:creationId xmlns:p14="http://schemas.microsoft.com/office/powerpoint/2010/main" val="27527806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949081"/>
            <a:ext cx="9144000" cy="4959838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 is frankincense?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A precious metal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A precious fabric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c) A precious perfume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d) A spice used for burying people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e) None of the above</a:t>
            </a:r>
          </a:p>
          <a:p>
            <a:pPr algn="l"/>
            <a:endParaRPr lang="en-US" sz="3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32274864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965998"/>
            <a:ext cx="9144000" cy="492600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How many wise men came to see Jesus?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3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6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9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d) 12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e) We don’t know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32472357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798390"/>
            <a:ext cx="9144000" cy="526121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 wise men stopped in Jerusalem... </a:t>
            </a: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(Matthew 2:2)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To inform Herod about Jesus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b) To find out where Jesus was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To ask about the star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d) To buy presents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e) None of the above</a:t>
            </a:r>
          </a:p>
          <a:p>
            <a:pPr algn="l">
              <a:lnSpc>
                <a:spcPct val="150000"/>
              </a:lnSpc>
            </a:pPr>
            <a:endParaRPr lang="en-US" sz="3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38058688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798390"/>
            <a:ext cx="9144000" cy="526121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Where did the wise men find Jesus? </a:t>
            </a: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(Matthew 2:11)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In a stable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In Nazareth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In Saudi Arabia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d) In a house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e) In a temple</a:t>
            </a:r>
            <a:endParaRPr lang="en-US" sz="8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9648056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1154845"/>
            <a:ext cx="9144000" cy="454831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In which books of the Bible do we find the Christmas story?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Matthew and Mark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b) Matthew and Luke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Matthew, Mark and Luke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d) Matthew, Mark, Luke and John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381000" y="2875002"/>
            <a:ext cx="1457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613130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10: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 Anagrams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Can you solve these Christmas anagrams?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17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4BC1C62-BC6B-7942-B971-06B264575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506530"/>
              </p:ext>
            </p:extLst>
          </p:nvPr>
        </p:nvGraphicFramePr>
        <p:xfrm>
          <a:off x="2032000" y="533400"/>
          <a:ext cx="81280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2195444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229799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TASAN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SANTA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LEF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ELF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ETSPNER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PRESENT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98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ESJUS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JESUS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63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NAELG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63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ANGEL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32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SATR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63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STAR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73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ROPULHD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RUDOLPH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75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AWNOMSN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SNOWMAN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0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GCSIONTK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STOCKING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52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CEDERBME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63E2D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DECEMBER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12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7367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DA63-83C2-8B49-91CC-1F4715CE6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FB14F4-8D0E-E546-A3B8-138F511C1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6334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Paddington swear? Marks &amp; Spencer Christmas advert raises eyebrows | UK  News | Sky News">
            <a:extLst>
              <a:ext uri="{FF2B5EF4-FFF2-40B4-BE49-F238E27FC236}">
                <a16:creationId xmlns:a16="http://schemas.microsoft.com/office/drawing/2014/main" id="{A0F44097-2061-344B-9612-8FBAF115F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9623" y="1"/>
            <a:ext cx="14309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B95644-19D9-A149-BF62-F7CB50359172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79544-C8F8-EC47-874B-76AF6E5B89D1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MARKS &amp; SPENCER</a:t>
            </a:r>
          </a:p>
        </p:txBody>
      </p:sp>
    </p:spTree>
    <p:extLst>
      <p:ext uri="{BB962C8B-B14F-4D97-AF65-F5344CB8AC3E}">
        <p14:creationId xmlns:p14="http://schemas.microsoft.com/office/powerpoint/2010/main" val="3556836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John Lewis Christmas advert young Elton John star is twin of the real thing  | Metro News">
            <a:extLst>
              <a:ext uri="{FF2B5EF4-FFF2-40B4-BE49-F238E27FC236}">
                <a16:creationId xmlns:a16="http://schemas.microsoft.com/office/drawing/2014/main" id="{4746B7A1-91A7-1E47-9C02-D4805915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885" cy="70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A4F9D-D82D-6F4C-A71F-A60485E30AFC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A1383-5ABA-0341-B9B1-6D2945FBD8D0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JOHN LEWIS</a:t>
            </a:r>
          </a:p>
        </p:txBody>
      </p:sp>
    </p:spTree>
    <p:extLst>
      <p:ext uri="{BB962C8B-B14F-4D97-AF65-F5344CB8AC3E}">
        <p14:creationId xmlns:p14="http://schemas.microsoft.com/office/powerpoint/2010/main" val="126815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Sainsbury's put their head above the parapet this Christmas - Scott  Addington">
            <a:extLst>
              <a:ext uri="{FF2B5EF4-FFF2-40B4-BE49-F238E27FC236}">
                <a16:creationId xmlns:a16="http://schemas.microsoft.com/office/drawing/2014/main" id="{DBDDCB83-02D2-BC45-8D14-326C2C77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17CB66-79A3-C744-BE53-B8FF043B0E73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0AC9E-F215-AA48-886C-217056540091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solidFill>
            <a:srgbClr val="868780">
              <a:alpha val="8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SAINSBURYS</a:t>
            </a:r>
          </a:p>
        </p:txBody>
      </p:sp>
    </p:spTree>
    <p:extLst>
      <p:ext uri="{BB962C8B-B14F-4D97-AF65-F5344CB8AC3E}">
        <p14:creationId xmlns:p14="http://schemas.microsoft.com/office/powerpoint/2010/main" val="36465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2: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Food and Drink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06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What in Britain was traditionally mixed into a Christmas pudding "for good luck"?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541E3-0615-B64A-970A-91B225164DD2}"/>
              </a:ext>
            </a:extLst>
          </p:cNvPr>
          <p:cNvSpPr txBox="1"/>
          <p:nvPr/>
        </p:nvSpPr>
        <p:spPr>
          <a:xfrm>
            <a:off x="1838325" y="3982998"/>
            <a:ext cx="8877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COIN (In the UK the coin traditionally used was a silver 'six pence')</a:t>
            </a:r>
            <a:endParaRPr lang="en-GB" sz="3600" b="1" dirty="0">
              <a:solidFill>
                <a:schemeClr val="accent4">
                  <a:lumMod val="40000"/>
                  <a:lumOff val="6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28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alcohol is traditionally added to the base of a Christmas trifle?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4BF39-5B91-3041-8AD7-5334FF294634}"/>
              </a:ext>
            </a:extLst>
          </p:cNvPr>
          <p:cNvSpPr txBox="1"/>
          <p:nvPr/>
        </p:nvSpPr>
        <p:spPr>
          <a:xfrm>
            <a:off x="1838325" y="3982998"/>
            <a:ext cx="8877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SHERRY</a:t>
            </a:r>
          </a:p>
          <a:p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7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traditional Christmas treat is also used in Cockney rhyming slang?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FF03F-C3F6-BF40-9EEA-00A1FB547036}"/>
              </a:ext>
            </a:extLst>
          </p:cNvPr>
          <p:cNvSpPr txBox="1"/>
          <p:nvPr/>
        </p:nvSpPr>
        <p:spPr>
          <a:xfrm>
            <a:off x="1838325" y="3982998"/>
            <a:ext cx="8877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MINCE PIES</a:t>
            </a:r>
          </a:p>
          <a:p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8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423339"/>
            <a:ext cx="9144000" cy="297733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type of sweet bread loaf, which originated in Milan, is traditionally eaten at Christmas in Italy and many other European countries?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7540F-C157-5547-BF13-F6F5C175BBBD}"/>
              </a:ext>
            </a:extLst>
          </p:cNvPr>
          <p:cNvSpPr txBox="1"/>
          <p:nvPr/>
        </p:nvSpPr>
        <p:spPr>
          <a:xfrm>
            <a:off x="1838325" y="4381500"/>
            <a:ext cx="8877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PANETTONE</a:t>
            </a:r>
          </a:p>
          <a:p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6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spoilsport made eating mince pies on Christmas day illegal in the 1650’s?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F4C09-74B9-FE42-8333-970113BC4B7E}"/>
              </a:ext>
            </a:extLst>
          </p:cNvPr>
          <p:cNvSpPr txBox="1"/>
          <p:nvPr/>
        </p:nvSpPr>
        <p:spPr>
          <a:xfrm>
            <a:off x="1838325" y="3982998"/>
            <a:ext cx="8877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OLIVER CROMWELL</a:t>
            </a:r>
          </a:p>
          <a:p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88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2601119"/>
            <a:ext cx="9944100" cy="1655762"/>
          </a:xfrm>
        </p:spPr>
        <p:txBody>
          <a:bodyPr>
            <a:noAutofit/>
          </a:bodyPr>
          <a:lstStyle/>
          <a:p>
            <a:r>
              <a:rPr lang="en-US" sz="6600" i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how did you all do?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TIME FOR THE ANSWERS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11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573357"/>
            <a:ext cx="9144000" cy="171128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takeaway food is so popular in Japan at Christmas that it often must be ordered weeks in advance?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DB642-C36F-D342-8692-168037CF2E7D}"/>
              </a:ext>
            </a:extLst>
          </p:cNvPr>
          <p:cNvSpPr txBox="1"/>
          <p:nvPr/>
        </p:nvSpPr>
        <p:spPr>
          <a:xfrm>
            <a:off x="1838325" y="4197702"/>
            <a:ext cx="8877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KFC</a:t>
            </a:r>
          </a:p>
          <a:p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69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At a traditional Ukrainian Christmas dinner, how many courses would there be?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EDF67-72AE-BE4A-81CB-7B9B3D1C23B1}"/>
              </a:ext>
            </a:extLst>
          </p:cNvPr>
          <p:cNvSpPr txBox="1"/>
          <p:nvPr/>
        </p:nvSpPr>
        <p:spPr>
          <a:xfrm>
            <a:off x="1838325" y="3982998"/>
            <a:ext cx="92741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12 (One course for each of the 12 apostles)</a:t>
            </a:r>
          </a:p>
          <a:p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3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311807"/>
            <a:ext cx="9520238" cy="223438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Christmas presents have changed a lot throughout history! Which fruit was historically often found in children's stockings in the UK and considered a real luxury?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16A63-83A5-A54A-A658-D807CB93522B}"/>
              </a:ext>
            </a:extLst>
          </p:cNvPr>
          <p:cNvSpPr txBox="1"/>
          <p:nvPr/>
        </p:nvSpPr>
        <p:spPr>
          <a:xfrm>
            <a:off x="1838324" y="4381500"/>
            <a:ext cx="1001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ORANGES (They were considered to be a rare and exotic fruit until the 20th Century)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54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3">
            <a:extLst>
              <a:ext uri="{FF2B5EF4-FFF2-40B4-BE49-F238E27FC236}">
                <a16:creationId xmlns:a16="http://schemas.microsoft.com/office/drawing/2014/main" id="{F57E3864-084D-D34C-A0A9-F5B016995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311807"/>
            <a:ext cx="9520238" cy="2234387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US" sz="360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Visions of which sweet foodstuff danced in children’s heads as they slept, according to Clement Clarke Moore’s poem </a:t>
            </a:r>
            <a:r>
              <a:rPr lang="en-US" sz="3600" dirty="0" err="1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‘Twas</a:t>
            </a:r>
            <a:r>
              <a:rPr lang="en-US" sz="360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the Night Before Christmas’?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B52B6-AB07-6B48-AFF4-CB36908327CE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59FEA-7750-5B42-835A-99DAD4040B35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SUGAR PLUMS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97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>
            <a:extLst>
              <a:ext uri="{FF2B5EF4-FFF2-40B4-BE49-F238E27FC236}">
                <a16:creationId xmlns:a16="http://schemas.microsoft.com/office/drawing/2014/main" id="{D31729E5-4507-234D-9EF2-6B065D4F483B}"/>
              </a:ext>
            </a:extLst>
          </p:cNvPr>
          <p:cNvSpPr txBox="1">
            <a:spLocks/>
          </p:cNvSpPr>
          <p:nvPr/>
        </p:nvSpPr>
        <p:spPr>
          <a:xfrm>
            <a:off x="1838325" y="2870404"/>
            <a:ext cx="9520238" cy="1117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Christstollen</a:t>
            </a: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is a traditional Christmas fruit loaf of which country?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C8E72-655D-5A40-AF3E-74FC3E9E2F50}"/>
              </a:ext>
            </a:extLst>
          </p:cNvPr>
          <p:cNvSpPr txBox="1"/>
          <p:nvPr/>
        </p:nvSpPr>
        <p:spPr>
          <a:xfrm>
            <a:off x="1838325" y="3992195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GERMANY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32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3: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Find the Christmas link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5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687" y="2616220"/>
            <a:ext cx="9144000" cy="1625561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Name the largest cricket ground in England, which is the home ground of Middlesex County Cricket Club.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DF4297-57B6-4C44-8AC3-C6B000E3431C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LORD’S CRICKET GROUND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36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3086" y="2393960"/>
            <a:ext cx="9256713" cy="207008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Take away my first letter, I’m a body part. Take away my last letter, I’m a legume. Take away my first and last letters, I’m a video game company. What am 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11B67-A033-7647-85F4-4BEAC9316718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PEAR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09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4" y="2568580"/>
            <a:ext cx="9144000" cy="172084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When animals come together in groups they are sometimes given weird names. A group of what type of animal is called a gaggle?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EE1F2-C33E-664F-81AE-FE4A02141FE7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GEESE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83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4" y="2875002"/>
            <a:ext cx="9144000" cy="11079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What do Harry Judd, Roger Taylor and John Bonham all have in common?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B0001-EBA4-2743-9127-CAC338164EDD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THEY ARE DRUMMERS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8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1: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well do you know the nation’s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favourite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Christmas TV adverts?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  <a:p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1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4" y="2905204"/>
            <a:ext cx="9144000" cy="11079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Now you’ve worked out all the answer…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what is the link?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86E08-3DC2-AE4D-B80C-7C7810F9F387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 TWELVE DAYS OF CHRISTMAS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35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4: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General Knowledge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33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What is the name of the fictional town in 'How the Grinch Stole Christmas'?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9D511-620B-074D-AFF6-02691EDA3B7D}"/>
              </a:ext>
            </a:extLst>
          </p:cNvPr>
          <p:cNvSpPr txBox="1"/>
          <p:nvPr/>
        </p:nvSpPr>
        <p:spPr>
          <a:xfrm>
            <a:off x="1838325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WHOVILLE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13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Balsam, Douglas, Fraser and Noble are all types of what?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A46A0-113E-FF4D-9B69-97FABEAC9A8A}"/>
              </a:ext>
            </a:extLst>
          </p:cNvPr>
          <p:cNvSpPr txBox="1"/>
          <p:nvPr/>
        </p:nvSpPr>
        <p:spPr>
          <a:xfrm>
            <a:off x="1838325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FIR TREES/CHRISTMAS TREES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9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Christmas Carol 'God Rest Ye Merry Gentlemen' brings tidings of what?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34145-C619-1040-94E1-372EE0D208BC}"/>
              </a:ext>
            </a:extLst>
          </p:cNvPr>
          <p:cNvSpPr txBox="1"/>
          <p:nvPr/>
        </p:nvSpPr>
        <p:spPr>
          <a:xfrm>
            <a:off x="1838325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COMFORT AND JOY</a:t>
            </a:r>
            <a:endParaRPr lang="en-US" sz="32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77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famous Christmas poem was written by Clement Clark Moore?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DD06B-58FD-1648-8506-5CCF4ADC9D70}"/>
              </a:ext>
            </a:extLst>
          </p:cNvPr>
          <p:cNvSpPr txBox="1"/>
          <p:nvPr/>
        </p:nvSpPr>
        <p:spPr>
          <a:xfrm>
            <a:off x="1838325" y="3982998"/>
            <a:ext cx="1001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‘TWAS THE NIGHT BEFORE CHRISTMAS (originally called ‘A visit from St. Nicholas’)</a:t>
            </a:r>
          </a:p>
        </p:txBody>
      </p:sp>
    </p:spTree>
    <p:extLst>
      <p:ext uri="{BB962C8B-B14F-4D97-AF65-F5344CB8AC3E}">
        <p14:creationId xmlns:p14="http://schemas.microsoft.com/office/powerpoint/2010/main" val="1904091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Christmas item was invented by Tom Smith in 1847?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886C0-A272-794F-8B13-DEA24935EBB0}"/>
              </a:ext>
            </a:extLst>
          </p:cNvPr>
          <p:cNvSpPr txBox="1"/>
          <p:nvPr/>
        </p:nvSpPr>
        <p:spPr>
          <a:xfrm>
            <a:off x="1838325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CHRISTMAS CRACKER</a:t>
            </a:r>
          </a:p>
        </p:txBody>
      </p:sp>
    </p:spTree>
    <p:extLst>
      <p:ext uri="{BB962C8B-B14F-4D97-AF65-F5344CB8AC3E}">
        <p14:creationId xmlns:p14="http://schemas.microsoft.com/office/powerpoint/2010/main" val="3857786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573357"/>
            <a:ext cx="9144000" cy="171128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If you add up all the gifts in the Christmas song 'The Twelve Days of Christmas', how many are there?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0F0DA-646E-4344-AAC5-2402351657E2}"/>
              </a:ext>
            </a:extLst>
          </p:cNvPr>
          <p:cNvSpPr txBox="1"/>
          <p:nvPr/>
        </p:nvSpPr>
        <p:spPr>
          <a:xfrm>
            <a:off x="1838325" y="4225886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364</a:t>
            </a:r>
          </a:p>
        </p:txBody>
      </p:sp>
    </p:spTree>
    <p:extLst>
      <p:ext uri="{BB962C8B-B14F-4D97-AF65-F5344CB8AC3E}">
        <p14:creationId xmlns:p14="http://schemas.microsoft.com/office/powerpoint/2010/main" val="2706981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630507"/>
            <a:ext cx="9144000" cy="159698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‘'Driving Home for Christmas' was used in Christmas commercials for which supermarket chain in 1997, 1998, and 2011?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63E1B-6819-4F47-AAF1-AED4916CC124}"/>
              </a:ext>
            </a:extLst>
          </p:cNvPr>
          <p:cNvSpPr txBox="1"/>
          <p:nvPr/>
        </p:nvSpPr>
        <p:spPr>
          <a:xfrm>
            <a:off x="1838325" y="4227493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3246678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3147403"/>
            <a:ext cx="9520238" cy="563195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Which ocean is Christmas Island located in?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A6340-E0CD-D745-84DE-91F8E48F1084}"/>
              </a:ext>
            </a:extLst>
          </p:cNvPr>
          <p:cNvSpPr txBox="1"/>
          <p:nvPr/>
        </p:nvSpPr>
        <p:spPr>
          <a:xfrm>
            <a:off x="1838325" y="37105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INDIAN OCEAN</a:t>
            </a:r>
          </a:p>
        </p:txBody>
      </p:sp>
    </p:spTree>
    <p:extLst>
      <p:ext uri="{BB962C8B-B14F-4D97-AF65-F5344CB8AC3E}">
        <p14:creationId xmlns:p14="http://schemas.microsoft.com/office/powerpoint/2010/main" val="109017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valentine vibes" pitchFamily="2" charset="0"/>
                <a:ea typeface="Roboto Black" panose="02000000000000000000" pitchFamily="2" charset="0"/>
              </a:rPr>
              <a:t>Round 1: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well do you know the nation’s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favourite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Christmas TV adverts?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These pictures are all from Christmas TV adverts, all you have to do is name the company that is being advertised.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Careful though, some companies feature more than once!!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5126" name="Picture 6" descr="Aldi's Kevin the Carrot most impactful Christmas 2019 ad so far, says  Kantar | The Drum">
            <a:extLst>
              <a:ext uri="{FF2B5EF4-FFF2-40B4-BE49-F238E27FC236}">
                <a16:creationId xmlns:a16="http://schemas.microsoft.com/office/drawing/2014/main" id="{1FADA750-1C32-DF44-9C52-87F4F1BA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0087" y="0"/>
            <a:ext cx="1272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CBA4D-770B-7C42-AF46-AB80C3119579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05CAB-503C-BE46-B9A9-EB4A5967B10E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ALDI</a:t>
            </a:r>
          </a:p>
        </p:txBody>
      </p:sp>
    </p:spTree>
    <p:extLst>
      <p:ext uri="{BB962C8B-B14F-4D97-AF65-F5344CB8AC3E}">
        <p14:creationId xmlns:p14="http://schemas.microsoft.com/office/powerpoint/2010/main" val="2331070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9B52B6-AB07-6B48-AFF4-CB36908327CE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9.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866DBAA3-3041-F44E-AA1C-F6CB265BC2D3}"/>
              </a:ext>
            </a:extLst>
          </p:cNvPr>
          <p:cNvSpPr txBox="1">
            <a:spLocks/>
          </p:cNvSpPr>
          <p:nvPr/>
        </p:nvSpPr>
        <p:spPr>
          <a:xfrm>
            <a:off x="1838324" y="2609879"/>
            <a:ext cx="9144000" cy="163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Which British monarch was the first to broadcast a Christmas message from the sovereign to the British Empire?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2E817-F3C0-2D4C-83BF-48B047C161DC}"/>
              </a:ext>
            </a:extLst>
          </p:cNvPr>
          <p:cNvSpPr txBox="1"/>
          <p:nvPr/>
        </p:nvSpPr>
        <p:spPr>
          <a:xfrm>
            <a:off x="1838324" y="424812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KING GEORGE V</a:t>
            </a:r>
          </a:p>
        </p:txBody>
      </p:sp>
    </p:spTree>
    <p:extLst>
      <p:ext uri="{BB962C8B-B14F-4D97-AF65-F5344CB8AC3E}">
        <p14:creationId xmlns:p14="http://schemas.microsoft.com/office/powerpoint/2010/main" val="2380209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4" y="2423338"/>
            <a:ext cx="9144000" cy="2011323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 the 1947 Christmas comedy-drama Miracle on 34th Street, which actress plays the little girl brought up not to believe in Santa Claus?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4794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64081-F9ED-CB41-A5B4-8E1B23CA8610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NATALIE WOOD</a:t>
            </a:r>
          </a:p>
        </p:txBody>
      </p:sp>
    </p:spTree>
    <p:extLst>
      <p:ext uri="{BB962C8B-B14F-4D97-AF65-F5344CB8AC3E}">
        <p14:creationId xmlns:p14="http://schemas.microsoft.com/office/powerpoint/2010/main" val="1064256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5: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Name that Christmas movie</a:t>
            </a:r>
            <a:endParaRPr lang="en-GB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sz="5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7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1684462-6843-A348-A206-192250608F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ome Alone 25th Anniversary Trailer - YouTube">
            <a:extLst>
              <a:ext uri="{FF2B5EF4-FFF2-40B4-BE49-F238E27FC236}">
                <a16:creationId xmlns:a16="http://schemas.microsoft.com/office/drawing/2014/main" id="{C7EE57AA-35AB-F646-857D-3ED70A65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4B77E-4C99-8E4C-A0B2-7C500970F7E4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43ABF-26E8-CC40-96B9-BA65AF6494B8}"/>
              </a:ext>
            </a:extLst>
          </p:cNvPr>
          <p:cNvSpPr txBox="1"/>
          <p:nvPr/>
        </p:nvSpPr>
        <p:spPr>
          <a:xfrm>
            <a:off x="3276600" y="5372100"/>
            <a:ext cx="5638800" cy="769441"/>
          </a:xfrm>
          <a:prstGeom prst="rect">
            <a:avLst/>
          </a:prstGeom>
          <a:solidFill>
            <a:srgbClr val="CB968B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HOME ALONE</a:t>
            </a:r>
          </a:p>
        </p:txBody>
      </p:sp>
    </p:spTree>
    <p:extLst>
      <p:ext uri="{BB962C8B-B14F-4D97-AF65-F5344CB8AC3E}">
        <p14:creationId xmlns:p14="http://schemas.microsoft.com/office/powerpoint/2010/main" val="1209688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6D80A7A-B299-0B48-9296-A33AA6B34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Miracle on 34th Street (1947) – Flahertys On Films">
            <a:extLst>
              <a:ext uri="{FF2B5EF4-FFF2-40B4-BE49-F238E27FC236}">
                <a16:creationId xmlns:a16="http://schemas.microsoft.com/office/drawing/2014/main" id="{80B18299-081E-034A-AACC-4C89B570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1451"/>
            <a:ext cx="12750800" cy="717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9A33E-F2A7-8D40-8AF8-D55CC082022F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1EF8D-F9F1-D84E-ACDA-007D246202B2}"/>
              </a:ext>
            </a:extLst>
          </p:cNvPr>
          <p:cNvSpPr txBox="1"/>
          <p:nvPr/>
        </p:nvSpPr>
        <p:spPr>
          <a:xfrm>
            <a:off x="2477328" y="5359895"/>
            <a:ext cx="723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MIRACLE ON 34</a:t>
            </a:r>
            <a:r>
              <a:rPr lang="en-US" sz="4400" b="1" baseline="30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</a:t>
            </a:r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3724657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A8E1780-1520-3742-BD26-CFE46857CA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21 Most Memorable Movie Moments: “Santa, here? I know him!” from Elf (2003)  &lt;&lt; Rotten Tomatoes – Movie and TV News">
            <a:extLst>
              <a:ext uri="{FF2B5EF4-FFF2-40B4-BE49-F238E27FC236}">
                <a16:creationId xmlns:a16="http://schemas.microsoft.com/office/drawing/2014/main" id="{5CD29939-D5B4-434B-BB01-C2483BBB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3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12733-1373-4148-8FC6-F6530A16B602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F20C1-D0A7-C64E-A5B4-E682F050E500}"/>
              </a:ext>
            </a:extLst>
          </p:cNvPr>
          <p:cNvSpPr txBox="1"/>
          <p:nvPr/>
        </p:nvSpPr>
        <p:spPr>
          <a:xfrm>
            <a:off x="2477328" y="5359895"/>
            <a:ext cx="723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ELF</a:t>
            </a:r>
          </a:p>
        </p:txBody>
      </p:sp>
    </p:spTree>
    <p:extLst>
      <p:ext uri="{BB962C8B-B14F-4D97-AF65-F5344CB8AC3E}">
        <p14:creationId xmlns:p14="http://schemas.microsoft.com/office/powerpoint/2010/main" val="2708765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79AC7C4-351A-2C44-8E21-1492EB0C5A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68DCD-89C9-754D-AB16-71064D0936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12915900" cy="747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0D18D0-212A-A04E-91AA-92113E283769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4057B-04F1-774D-9A4A-492035B828AB}"/>
              </a:ext>
            </a:extLst>
          </p:cNvPr>
          <p:cNvSpPr txBox="1"/>
          <p:nvPr/>
        </p:nvSpPr>
        <p:spPr>
          <a:xfrm>
            <a:off x="2477328" y="5359895"/>
            <a:ext cx="7237344" cy="769441"/>
          </a:xfrm>
          <a:prstGeom prst="rect">
            <a:avLst/>
          </a:prstGeom>
          <a:solidFill>
            <a:srgbClr val="18191E">
              <a:alpha val="5333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 HOLIDAY</a:t>
            </a:r>
          </a:p>
        </p:txBody>
      </p:sp>
    </p:spTree>
    <p:extLst>
      <p:ext uri="{BB962C8B-B14F-4D97-AF65-F5344CB8AC3E}">
        <p14:creationId xmlns:p14="http://schemas.microsoft.com/office/powerpoint/2010/main" val="1428651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Holiday TV forecast: a sleighful of movies, music, a Grinch - WWAY TV">
            <a:extLst>
              <a:ext uri="{FF2B5EF4-FFF2-40B4-BE49-F238E27FC236}">
                <a16:creationId xmlns:a16="http://schemas.microsoft.com/office/drawing/2014/main" id="{0C5E33A9-6E41-3640-BBDB-6C4BACC56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668250" cy="69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9C47DD-6EF1-5B4A-BA10-D706EB6EBF62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72F97-6927-4748-9D45-2D8DB22B5C21}"/>
              </a:ext>
            </a:extLst>
          </p:cNvPr>
          <p:cNvSpPr txBox="1"/>
          <p:nvPr/>
        </p:nvSpPr>
        <p:spPr>
          <a:xfrm>
            <a:off x="2477328" y="5338465"/>
            <a:ext cx="723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 GRINCH</a:t>
            </a:r>
          </a:p>
        </p:txBody>
      </p:sp>
    </p:spTree>
    <p:extLst>
      <p:ext uri="{BB962C8B-B14F-4D97-AF65-F5344CB8AC3E}">
        <p14:creationId xmlns:p14="http://schemas.microsoft.com/office/powerpoint/2010/main" val="7163115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13 things you didn't know about It's a Wonderful Life">
            <a:extLst>
              <a:ext uri="{FF2B5EF4-FFF2-40B4-BE49-F238E27FC236}">
                <a16:creationId xmlns:a16="http://schemas.microsoft.com/office/drawing/2014/main" id="{87698093-62BB-D449-9CA0-84A697DC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1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D23BB-C149-1042-8F5F-29D1D4D1FB74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DF0C7-78FC-9B44-B690-EDF44B628427}"/>
              </a:ext>
            </a:extLst>
          </p:cNvPr>
          <p:cNvSpPr txBox="1"/>
          <p:nvPr/>
        </p:nvSpPr>
        <p:spPr>
          <a:xfrm>
            <a:off x="2477328" y="5338465"/>
            <a:ext cx="7237344" cy="769441"/>
          </a:xfrm>
          <a:prstGeom prst="rect">
            <a:avLst/>
          </a:prstGeom>
          <a:solidFill>
            <a:srgbClr val="18191E">
              <a:alpha val="5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IT’S A WONDERFUL LIFE</a:t>
            </a:r>
          </a:p>
        </p:txBody>
      </p:sp>
    </p:spTree>
    <p:extLst>
      <p:ext uri="{BB962C8B-B14F-4D97-AF65-F5344CB8AC3E}">
        <p14:creationId xmlns:p14="http://schemas.microsoft.com/office/powerpoint/2010/main" val="3054899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Is Gremlins a Christmas film? Five reasons why Steven Spielberg's classic  is definitely a festive movie">
            <a:extLst>
              <a:ext uri="{FF2B5EF4-FFF2-40B4-BE49-F238E27FC236}">
                <a16:creationId xmlns:a16="http://schemas.microsoft.com/office/drawing/2014/main" id="{191A65C4-E0AE-3F42-AA7A-DF77905C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9BC43-4632-454C-A0C7-222626791B0A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7A2E1-47FA-9F44-95E3-B4C18BCD23F0}"/>
              </a:ext>
            </a:extLst>
          </p:cNvPr>
          <p:cNvSpPr txBox="1"/>
          <p:nvPr/>
        </p:nvSpPr>
        <p:spPr>
          <a:xfrm>
            <a:off x="2477328" y="5338465"/>
            <a:ext cx="723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GREMLINS</a:t>
            </a:r>
          </a:p>
        </p:txBody>
      </p:sp>
    </p:spTree>
    <p:extLst>
      <p:ext uri="{BB962C8B-B14F-4D97-AF65-F5344CB8AC3E}">
        <p14:creationId xmlns:p14="http://schemas.microsoft.com/office/powerpoint/2010/main" val="340613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valentine vibes" pitchFamily="2" charset="0"/>
                <a:ea typeface="Roboto Black" panose="02000000000000000000" pitchFamily="2" charset="0"/>
              </a:rPr>
              <a:t>Round 1: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well do you know the nation’s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favourite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Christmas TV adverts?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These pictures are all from Christmas TV adverts, all you have to do is name the company that is being advertised.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Careful though, some companies feature more than once!!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1030" name="Picture 6" descr="Coca-Cola Christmas Wallpapers - Top Free Coca-Cola Christmas Backgrounds -  WallpaperAccess">
            <a:extLst>
              <a:ext uri="{FF2B5EF4-FFF2-40B4-BE49-F238E27FC236}">
                <a16:creationId xmlns:a16="http://schemas.microsoft.com/office/drawing/2014/main" id="{4235C89F-786C-A945-823B-7E4C4F75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1445241"/>
            <a:ext cx="12496800" cy="9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FFD28-58AB-D242-B65A-E7C7BB5E64DC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9C647-0ADD-164A-9F29-E29AE43E3F35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solidFill>
            <a:srgbClr val="0E305C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COCA COLA</a:t>
            </a:r>
          </a:p>
        </p:txBody>
      </p:sp>
    </p:spTree>
    <p:extLst>
      <p:ext uri="{BB962C8B-B14F-4D97-AF65-F5344CB8AC3E}">
        <p14:creationId xmlns:p14="http://schemas.microsoft.com/office/powerpoint/2010/main" val="2349069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8" name="Picture 4" descr="The Ward-O-Matic: The Polar Express: A Virtual Train Wreck (conclusion)">
            <a:extLst>
              <a:ext uri="{FF2B5EF4-FFF2-40B4-BE49-F238E27FC236}">
                <a16:creationId xmlns:a16="http://schemas.microsoft.com/office/drawing/2014/main" id="{429F3064-17A7-CE41-9666-B20B684A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4221"/>
            <a:ext cx="12192000" cy="695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D3386E-3AAA-4C42-8E99-CD7D05F8A0BB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2A5E7F-51CE-4240-B565-37081D6870F4}"/>
              </a:ext>
            </a:extLst>
          </p:cNvPr>
          <p:cNvSpPr txBox="1"/>
          <p:nvPr/>
        </p:nvSpPr>
        <p:spPr>
          <a:xfrm>
            <a:off x="2477328" y="5338465"/>
            <a:ext cx="723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POLAR EXPRESS</a:t>
            </a:r>
          </a:p>
        </p:txBody>
      </p:sp>
    </p:spTree>
    <p:extLst>
      <p:ext uri="{BB962C8B-B14F-4D97-AF65-F5344CB8AC3E}">
        <p14:creationId xmlns:p14="http://schemas.microsoft.com/office/powerpoint/2010/main" val="4167296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AAA15-6863-F445-8A9C-DAF62DB00E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723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DCD33-712D-B241-B538-B5B54E2FE7AA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E50E7-3AA0-204F-A3FD-F2D93847D2CC}"/>
              </a:ext>
            </a:extLst>
          </p:cNvPr>
          <p:cNvSpPr txBox="1"/>
          <p:nvPr/>
        </p:nvSpPr>
        <p:spPr>
          <a:xfrm>
            <a:off x="1352964" y="5338465"/>
            <a:ext cx="9486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 MUPPET CHRISTMAS CAROL</a:t>
            </a:r>
          </a:p>
        </p:txBody>
      </p:sp>
    </p:spTree>
    <p:extLst>
      <p:ext uri="{BB962C8B-B14F-4D97-AF65-F5344CB8AC3E}">
        <p14:creationId xmlns:p14="http://schemas.microsoft.com/office/powerpoint/2010/main" val="3391419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 descr="See the Cast of 'Jingle All the Way' Then and Now">
            <a:extLst>
              <a:ext uri="{FF2B5EF4-FFF2-40B4-BE49-F238E27FC236}">
                <a16:creationId xmlns:a16="http://schemas.microsoft.com/office/drawing/2014/main" id="{8B3E5F7F-B391-C241-A715-5509197A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60081"/>
            <a:ext cx="12192000" cy="81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1FBA4-64A9-F649-B12C-BCCA9B06CC77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3950B-29C3-1F44-8625-FE60C50D2C9A}"/>
              </a:ext>
            </a:extLst>
          </p:cNvPr>
          <p:cNvSpPr txBox="1"/>
          <p:nvPr/>
        </p:nvSpPr>
        <p:spPr>
          <a:xfrm>
            <a:off x="2477328" y="5338465"/>
            <a:ext cx="7237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JINGLE ALL THE WAY</a:t>
            </a:r>
          </a:p>
        </p:txBody>
      </p:sp>
    </p:spTree>
    <p:extLst>
      <p:ext uri="{BB962C8B-B14F-4D97-AF65-F5344CB8AC3E}">
        <p14:creationId xmlns:p14="http://schemas.microsoft.com/office/powerpoint/2010/main" val="462197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5 </a:t>
            </a:r>
            <a:r>
              <a:rPr lang="en-US" sz="60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continued: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Famous Christmas movie quotes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42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4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"Christmas isn't just a day, it's a frame of mind"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0B63C-42EC-2945-9784-7F38960E261A}"/>
              </a:ext>
            </a:extLst>
          </p:cNvPr>
          <p:cNvSpPr txBox="1"/>
          <p:nvPr/>
        </p:nvSpPr>
        <p:spPr>
          <a:xfrm>
            <a:off x="1838324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MIRACLE ON 34</a:t>
            </a:r>
            <a:r>
              <a:rPr lang="en-GB" sz="3600" b="1" baseline="30000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4244959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3152001"/>
            <a:ext cx="9144000" cy="55399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“Merry Christmas you filthy animal!”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BF1E2-8896-5845-BA13-465BEE21E4AE}"/>
              </a:ext>
            </a:extLst>
          </p:cNvPr>
          <p:cNvSpPr txBox="1"/>
          <p:nvPr/>
        </p:nvSpPr>
        <p:spPr>
          <a:xfrm>
            <a:off x="1838325" y="3705999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HOME ALONE 1 OR 2</a:t>
            </a:r>
          </a:p>
        </p:txBody>
      </p:sp>
    </p:spTree>
    <p:extLst>
      <p:ext uri="{BB962C8B-B14F-4D97-AF65-F5344CB8AC3E}">
        <p14:creationId xmlns:p14="http://schemas.microsoft.com/office/powerpoint/2010/main" val="38273986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“Every time a bell rings, an angel gets his wings.”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1516-D327-2540-B6DF-4646E30D4DCF}"/>
              </a:ext>
            </a:extLst>
          </p:cNvPr>
          <p:cNvSpPr txBox="1"/>
          <p:nvPr/>
        </p:nvSpPr>
        <p:spPr>
          <a:xfrm>
            <a:off x="1838325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IT’S A WONDERFUL LIFE</a:t>
            </a:r>
          </a:p>
        </p:txBody>
      </p:sp>
    </p:spTree>
    <p:extLst>
      <p:ext uri="{BB962C8B-B14F-4D97-AF65-F5344CB8AC3E}">
        <p14:creationId xmlns:p14="http://schemas.microsoft.com/office/powerpoint/2010/main" val="2789156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"The best way to spread Christmas cheer is singing loud for all to hear”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34EC2-579C-6942-B4AC-D8B3C79D8BBB}"/>
              </a:ext>
            </a:extLst>
          </p:cNvPr>
          <p:cNvSpPr txBox="1"/>
          <p:nvPr/>
        </p:nvSpPr>
        <p:spPr>
          <a:xfrm>
            <a:off x="1838325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ELF</a:t>
            </a:r>
          </a:p>
        </p:txBody>
      </p:sp>
    </p:spTree>
    <p:extLst>
      <p:ext uri="{BB962C8B-B14F-4D97-AF65-F5344CB8AC3E}">
        <p14:creationId xmlns:p14="http://schemas.microsoft.com/office/powerpoint/2010/main" val="15705840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644795"/>
            <a:ext cx="9144000" cy="1568411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"Seeing is believing, but sometimes the most real things in the world are the things we can't see"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A9E88-6E4D-F540-A943-0BFBFDB6548F}"/>
              </a:ext>
            </a:extLst>
          </p:cNvPr>
          <p:cNvSpPr txBox="1"/>
          <p:nvPr/>
        </p:nvSpPr>
        <p:spPr>
          <a:xfrm>
            <a:off x="1838325" y="4213205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 POLAR EXPRESS</a:t>
            </a:r>
          </a:p>
        </p:txBody>
      </p:sp>
    </p:spTree>
    <p:extLst>
      <p:ext uri="{BB962C8B-B14F-4D97-AF65-F5344CB8AC3E}">
        <p14:creationId xmlns:p14="http://schemas.microsoft.com/office/powerpoint/2010/main" val="27770812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365385"/>
            <a:ext cx="9144000" cy="2127231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“There’s a certain magic that comes with the very first snow. For when the first snow is also a Christmas snow, well, something wonderful is bound to happen”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D95B8-AEA0-3C42-8382-62A6037B97BC}"/>
              </a:ext>
            </a:extLst>
          </p:cNvPr>
          <p:cNvSpPr txBox="1"/>
          <p:nvPr/>
        </p:nvSpPr>
        <p:spPr>
          <a:xfrm>
            <a:off x="1838324" y="43815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FROSTY THE SNOWMAN</a:t>
            </a:r>
          </a:p>
        </p:txBody>
      </p:sp>
    </p:spTree>
    <p:extLst>
      <p:ext uri="{BB962C8B-B14F-4D97-AF65-F5344CB8AC3E}">
        <p14:creationId xmlns:p14="http://schemas.microsoft.com/office/powerpoint/2010/main" val="88593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valentine vibes" pitchFamily="2" charset="0"/>
                <a:ea typeface="Roboto Black" panose="02000000000000000000" pitchFamily="2" charset="0"/>
              </a:rPr>
              <a:t>Round 1: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well do you know the nation’s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favourite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Christmas TV adverts?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These pictures are all from Christmas TV adverts, all you have to do is name the company that is being advertised.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Careful though, some companies feature more than once!!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4098" name="Picture 2" descr="Who is the star in the Sainsbury's Christmas advert? | The Independent |  The Independent">
            <a:extLst>
              <a:ext uri="{FF2B5EF4-FFF2-40B4-BE49-F238E27FC236}">
                <a16:creationId xmlns:a16="http://schemas.microsoft.com/office/drawing/2014/main" id="{E955CE85-7D4C-6149-957E-290BB07A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482512" cy="83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19279-7CB8-FC49-B3B8-993BB6DD00D0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5AD87-BD6D-7440-9DBC-754925295B17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SAINSBURYS</a:t>
            </a:r>
          </a:p>
        </p:txBody>
      </p:sp>
    </p:spTree>
    <p:extLst>
      <p:ext uri="{BB962C8B-B14F-4D97-AF65-F5344CB8AC3E}">
        <p14:creationId xmlns:p14="http://schemas.microsoft.com/office/powerpoint/2010/main" val="663441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630507"/>
            <a:ext cx="9144000" cy="159698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"What if Christmas, he thought, doesn't come from a store. What if Christmas, perhaps, means a little bit more." 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D513E-DC17-8A48-86D5-981871C795E0}"/>
              </a:ext>
            </a:extLst>
          </p:cNvPr>
          <p:cNvSpPr txBox="1"/>
          <p:nvPr/>
        </p:nvSpPr>
        <p:spPr>
          <a:xfrm>
            <a:off x="1838325" y="4227493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HOW THE GRINCH STOLE CHRISTMAS</a:t>
            </a:r>
          </a:p>
        </p:txBody>
      </p:sp>
    </p:spTree>
    <p:extLst>
      <p:ext uri="{BB962C8B-B14F-4D97-AF65-F5344CB8AC3E}">
        <p14:creationId xmlns:p14="http://schemas.microsoft.com/office/powerpoint/2010/main" val="3489461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520238" cy="11079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"You're skipping Christmas! Isn't that against the law?"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61E02-A30D-F640-BF30-11E08F7729F3}"/>
              </a:ext>
            </a:extLst>
          </p:cNvPr>
          <p:cNvSpPr txBox="1"/>
          <p:nvPr/>
        </p:nvSpPr>
        <p:spPr>
          <a:xfrm>
            <a:off x="1838325" y="3982998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CHRISTMAS WITH THE KRANKS</a:t>
            </a:r>
          </a:p>
        </p:txBody>
      </p:sp>
    </p:spTree>
    <p:extLst>
      <p:ext uri="{BB962C8B-B14F-4D97-AF65-F5344CB8AC3E}">
        <p14:creationId xmlns:p14="http://schemas.microsoft.com/office/powerpoint/2010/main" val="29298078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9B52B6-AB07-6B48-AFF4-CB36908327CE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9.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866DBAA3-3041-F44E-AA1C-F6CB265BC2D3}"/>
              </a:ext>
            </a:extLst>
          </p:cNvPr>
          <p:cNvSpPr txBox="1">
            <a:spLocks/>
          </p:cNvSpPr>
          <p:nvPr/>
        </p:nvSpPr>
        <p:spPr>
          <a:xfrm>
            <a:off x="1838324" y="2128182"/>
            <a:ext cx="9820276" cy="2576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“It was the afternoon of Christmas Eve and Scrooge was conscious of a thousand odors, each one connected with a thousand thoughts </a:t>
            </a:r>
            <a:r>
              <a:rPr lang="en-US" sz="360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&amp;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hopes </a:t>
            </a:r>
            <a:r>
              <a:rPr lang="en-US" sz="360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&amp;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joys </a:t>
            </a:r>
            <a:r>
              <a:rPr lang="en-US" sz="360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&amp;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cares long, long forgotten”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206F2-E382-D54A-8804-4445D657627A}"/>
              </a:ext>
            </a:extLst>
          </p:cNvPr>
          <p:cNvSpPr txBox="1"/>
          <p:nvPr/>
        </p:nvSpPr>
        <p:spPr>
          <a:xfrm>
            <a:off x="1838324" y="4203700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THE MUPPET CHRISTMAS CAROL</a:t>
            </a:r>
          </a:p>
        </p:txBody>
      </p:sp>
    </p:spTree>
    <p:extLst>
      <p:ext uri="{BB962C8B-B14F-4D97-AF65-F5344CB8AC3E}">
        <p14:creationId xmlns:p14="http://schemas.microsoft.com/office/powerpoint/2010/main" val="1130189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4" y="2649170"/>
            <a:ext cx="9144000" cy="1559659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“We get one day a year to prove we're not screw-ups and what do we do? We screw it up.”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4794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F05BD-4A6E-B54F-9387-E05C37000AB7}"/>
              </a:ext>
            </a:extLst>
          </p:cNvPr>
          <p:cNvSpPr txBox="1"/>
          <p:nvPr/>
        </p:nvSpPr>
        <p:spPr>
          <a:xfrm>
            <a:off x="1838324" y="4208829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JINGLE ALL THE WAY</a:t>
            </a:r>
          </a:p>
        </p:txBody>
      </p:sp>
    </p:spTree>
    <p:extLst>
      <p:ext uri="{BB962C8B-B14F-4D97-AF65-F5344CB8AC3E}">
        <p14:creationId xmlns:p14="http://schemas.microsoft.com/office/powerpoint/2010/main" val="4000560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6: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 Close Ups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Can you tell what these Christmas related things are in extreme close ups?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70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7" name="Picture 6" descr="A close up of a plate of food with broccoli&#10;&#10;Description automatically generated">
            <a:extLst>
              <a:ext uri="{FF2B5EF4-FFF2-40B4-BE49-F238E27FC236}">
                <a16:creationId xmlns:a16="http://schemas.microsoft.com/office/drawing/2014/main" id="{B5F50A0B-6DE2-774A-B3F7-4ABBD2D5A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85988"/>
            <a:ext cx="12358688" cy="13196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89331-FB5F-E246-867A-411149923C0A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728482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7" name="Picture 6" descr="A close up of a plate of food with broccoli&#10;&#10;Description automatically generated">
            <a:extLst>
              <a:ext uri="{FF2B5EF4-FFF2-40B4-BE49-F238E27FC236}">
                <a16:creationId xmlns:a16="http://schemas.microsoft.com/office/drawing/2014/main" id="{B5F50A0B-6DE2-774A-B3F7-4ABBD2D5A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AE8A1-80CB-B548-86D8-70FEA3A9C868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463944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4" name="Picture 3" descr="A picture containing table, decorated, topped, sitting&#10;&#10;Description automatically generated">
            <a:extLst>
              <a:ext uri="{FF2B5EF4-FFF2-40B4-BE49-F238E27FC236}">
                <a16:creationId xmlns:a16="http://schemas.microsoft.com/office/drawing/2014/main" id="{CA1A5A8D-B9D5-574B-8D16-E82F227C6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38348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B2A27-5797-354B-B19F-B91987F1EDC8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9441593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4" name="Picture 3" descr="A picture containing table, decorated, topped, sitting&#10;&#10;Description automatically generated">
            <a:extLst>
              <a:ext uri="{FF2B5EF4-FFF2-40B4-BE49-F238E27FC236}">
                <a16:creationId xmlns:a16="http://schemas.microsoft.com/office/drawing/2014/main" id="{CA1A5A8D-B9D5-574B-8D16-E82F227C6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07" y="1"/>
            <a:ext cx="1229201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7EB2E-EA09-7741-B95D-092E7922CD5C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194105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5" name="Picture 4" descr="A carrot on a cutting board&#10;&#10;Description automatically generated">
            <a:extLst>
              <a:ext uri="{FF2B5EF4-FFF2-40B4-BE49-F238E27FC236}">
                <a16:creationId xmlns:a16="http://schemas.microsoft.com/office/drawing/2014/main" id="{E20536FD-9806-DC49-BC9C-C406681D1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6400" y="-134935"/>
            <a:ext cx="12598400" cy="6992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34A17-62F9-FA41-B379-7E662DDCDFF2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410990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valentine vibes" pitchFamily="2" charset="0"/>
                <a:ea typeface="Roboto Black" panose="02000000000000000000" pitchFamily="2" charset="0"/>
              </a:rPr>
              <a:t>Round 1: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well do you know the nation’s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favourite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Christmas TV adverts?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These pictures are all from Christmas TV adverts, all you have to do is name the company that is being advertised.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Careful though, some companies feature more than once!!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1026" name="Picture 2" descr="Watch the John Lewis Christmas ad 2017 - YouTube">
            <a:extLst>
              <a:ext uri="{FF2B5EF4-FFF2-40B4-BE49-F238E27FC236}">
                <a16:creationId xmlns:a16="http://schemas.microsoft.com/office/drawing/2014/main" id="{7D4A352E-B1F2-3441-B442-0751401A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19279-7CB8-FC49-B3B8-993BB6DD00D0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5AD87-BD6D-7440-9DBC-754925295B17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solidFill>
            <a:srgbClr val="382C32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JOHN LEWIS</a:t>
            </a:r>
          </a:p>
        </p:txBody>
      </p:sp>
    </p:spTree>
    <p:extLst>
      <p:ext uri="{BB962C8B-B14F-4D97-AF65-F5344CB8AC3E}">
        <p14:creationId xmlns:p14="http://schemas.microsoft.com/office/powerpoint/2010/main" val="3767215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5" name="Picture 4" descr="A carrot on a cutting board&#10;&#10;Description automatically generated">
            <a:extLst>
              <a:ext uri="{FF2B5EF4-FFF2-40B4-BE49-F238E27FC236}">
                <a16:creationId xmlns:a16="http://schemas.microsoft.com/office/drawing/2014/main" id="{E20536FD-9806-DC49-BC9C-C406681D1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DAD7C5-8ABC-464B-A1A4-379B7DAEA565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9736694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8662-65F6-064F-BA27-34991391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mall bird perched on a tree branch&#10;&#10;Description automatically generated">
            <a:extLst>
              <a:ext uri="{FF2B5EF4-FFF2-40B4-BE49-F238E27FC236}">
                <a16:creationId xmlns:a16="http://schemas.microsoft.com/office/drawing/2014/main" id="{44092ACB-E67E-EA43-B860-D7CEF4D3D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764987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3BF0B1-4197-D44C-A8C3-3A822AA4D421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014904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8662-65F6-064F-BA27-34991391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mall bird perched on a tree branch&#10;&#10;Description automatically generated">
            <a:extLst>
              <a:ext uri="{FF2B5EF4-FFF2-40B4-BE49-F238E27FC236}">
                <a16:creationId xmlns:a16="http://schemas.microsoft.com/office/drawing/2014/main" id="{44092ACB-E67E-EA43-B860-D7CEF4D3D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8675"/>
            <a:ext cx="12192000" cy="81207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C547B-82C9-AB49-B093-4A625DDA16A3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7170629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4" name="Picture 3" descr="A bunch of green bananas&#10;&#10;Description automatically generated">
            <a:extLst>
              <a:ext uri="{FF2B5EF4-FFF2-40B4-BE49-F238E27FC236}">
                <a16:creationId xmlns:a16="http://schemas.microsoft.com/office/drawing/2014/main" id="{EB981E1A-6158-6B4E-B9F8-9D6B9B8F4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8385"/>
            <a:ext cx="12192000" cy="7206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60CD6-25CC-A646-8886-FB29B82F6550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0698777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  <p:pic>
        <p:nvPicPr>
          <p:cNvPr id="4" name="Picture 3" descr="A bunch of green bananas&#10;&#10;Description automatically generated">
            <a:extLst>
              <a:ext uri="{FF2B5EF4-FFF2-40B4-BE49-F238E27FC236}">
                <a16:creationId xmlns:a16="http://schemas.microsoft.com/office/drawing/2014/main" id="{EB981E1A-6158-6B4E-B9F8-9D6B9B8F4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168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4F9F7-0BD1-344E-B7A6-3595850ED51A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1033078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building, indoor, person, standing&#10;&#10;Description automatically generated">
            <a:extLst>
              <a:ext uri="{FF2B5EF4-FFF2-40B4-BE49-F238E27FC236}">
                <a16:creationId xmlns:a16="http://schemas.microsoft.com/office/drawing/2014/main" id="{3A8EA796-B07F-5047-8B0B-45D19D595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673013" cy="1301551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2FDF2-C991-5141-A7D0-D5DC39CBD1E1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10339139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indoor, table, hanging, small&#10;&#10;Description automatically generated">
            <a:extLst>
              <a:ext uri="{FF2B5EF4-FFF2-40B4-BE49-F238E27FC236}">
                <a16:creationId xmlns:a16="http://schemas.microsoft.com/office/drawing/2014/main" id="{658FE204-4967-9848-AB6F-15766B8F7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9144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A3BED-9AFD-6048-BB0F-E876B6A4C68B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1296557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51C0DD-FBE5-9C4B-B35F-445F257C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secret to perfect roast potatoes: crunchy, golden and fluffy inside">
            <a:extLst>
              <a:ext uri="{FF2B5EF4-FFF2-40B4-BE49-F238E27FC236}">
                <a16:creationId xmlns:a16="http://schemas.microsoft.com/office/drawing/2014/main" id="{D3A7CCCD-78EB-EA4B-B60D-5D8467610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046820"/>
            <a:ext cx="12330113" cy="79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8FA250-1D66-1A4F-B790-351F5FF5AB59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33838205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51C0DD-FBE5-9C4B-B35F-445F257C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secret to perfect roast potatoes: crunchy, golden and fluffy inside">
            <a:extLst>
              <a:ext uri="{FF2B5EF4-FFF2-40B4-BE49-F238E27FC236}">
                <a16:creationId xmlns:a16="http://schemas.microsoft.com/office/drawing/2014/main" id="{D3A7CCCD-78EB-EA4B-B60D-5D846761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0898"/>
            <a:ext cx="12192000" cy="761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1D739-8C8F-7E4C-AD57-A1180A3BEE23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16230027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cake, food, snow, looking&#10;&#10;Description automatically generated">
            <a:extLst>
              <a:ext uri="{FF2B5EF4-FFF2-40B4-BE49-F238E27FC236}">
                <a16:creationId xmlns:a16="http://schemas.microsoft.com/office/drawing/2014/main" id="{CF3BF586-31C7-F54C-8C47-1D97B5370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7788"/>
            <a:ext cx="13038858" cy="7050088"/>
          </a:xfrm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FE9514-DD15-3E48-842B-59BEF73D321E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4127782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valentine vibes" pitchFamily="2" charset="0"/>
                <a:ea typeface="Roboto Black" panose="02000000000000000000" pitchFamily="2" charset="0"/>
              </a:rPr>
              <a:t>Round 1: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well do you know the nation’s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favourite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Christmas TV adverts?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These pictures are all from Christmas TV adverts, all you have to do is name the company that is being advertised.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Careful though, some companies feature more than once!!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3076" name="Picture 4" descr="This Christmas campaign about homecoming certainly tugs at heartstrings -  TravHQ">
            <a:extLst>
              <a:ext uri="{FF2B5EF4-FFF2-40B4-BE49-F238E27FC236}">
                <a16:creationId xmlns:a16="http://schemas.microsoft.com/office/drawing/2014/main" id="{BA803442-2C10-8F44-BEC9-E2BEE3962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82070" y="0"/>
            <a:ext cx="14156140" cy="702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19279-7CB8-FC49-B3B8-993BB6DD00D0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5AD87-BD6D-7440-9DBC-754925295B17}"/>
              </a:ext>
            </a:extLst>
          </p:cNvPr>
          <p:cNvSpPr txBox="1"/>
          <p:nvPr/>
        </p:nvSpPr>
        <p:spPr>
          <a:xfrm>
            <a:off x="2997642" y="5387340"/>
            <a:ext cx="6196716" cy="769441"/>
          </a:xfrm>
          <a:prstGeom prst="rect">
            <a:avLst/>
          </a:prstGeom>
          <a:solidFill>
            <a:srgbClr val="0E305C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HEATHROW AIRPORT</a:t>
            </a:r>
          </a:p>
        </p:txBody>
      </p:sp>
    </p:spTree>
    <p:extLst>
      <p:ext uri="{BB962C8B-B14F-4D97-AF65-F5344CB8AC3E}">
        <p14:creationId xmlns:p14="http://schemas.microsoft.com/office/powerpoint/2010/main" val="39584133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cake, food, snow, looking&#10;&#10;Description automatically generated">
            <a:extLst>
              <a:ext uri="{FF2B5EF4-FFF2-40B4-BE49-F238E27FC236}">
                <a16:creationId xmlns:a16="http://schemas.microsoft.com/office/drawing/2014/main" id="{CF3BF586-31C7-F54C-8C47-1D97B5370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0"/>
            <a:ext cx="9146858" cy="6858000"/>
          </a:xfrm>
          <a:effectLst>
            <a:softEdge rad="8509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B8397-77A1-8D42-B025-9FEB4ECD5AF8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5230878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51C0DD-FBE5-9C4B-B35F-445F257C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Mince pies are here! ... as lockdown-weary Britons dream of Christmas extra  early | UK News | Sky News">
            <a:extLst>
              <a:ext uri="{FF2B5EF4-FFF2-40B4-BE49-F238E27FC236}">
                <a16:creationId xmlns:a16="http://schemas.microsoft.com/office/drawing/2014/main" id="{CD23DFDE-BB8B-2A41-B845-27B4D2E37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56723" y="-302422"/>
            <a:ext cx="14705445" cy="72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8AE4BB-650F-1947-8730-C41F945AAE31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32662269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51C0DD-FBE5-9C4B-B35F-445F257C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Mince pies are here! ... as lockdown-weary Britons dream of Christmas extra  early | UK News | Sky News">
            <a:extLst>
              <a:ext uri="{FF2B5EF4-FFF2-40B4-BE49-F238E27FC236}">
                <a16:creationId xmlns:a16="http://schemas.microsoft.com/office/drawing/2014/main" id="{CD23DFDE-BB8B-2A41-B845-27B4D2E3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009FC-9820-9249-A338-39D19ECB6CAC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39941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DE7F290E-FFFD-C84A-9871-F14353367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23637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0F61C1-77CE-8144-918A-0CFDC73051D7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2463917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2F71-7B2B-AC40-897F-85C2B26E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DE7F290E-FFFD-C84A-9871-F14353367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5667"/>
            <a:ext cx="12192000" cy="812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912F6-781A-6A4E-9AAA-A74737186522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7803293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7: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True or false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64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137589"/>
            <a:ext cx="9144000" cy="2582823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a Christmas to be officially classified as “white” a single snowflake needs to be observed falling in the 24 hours of 25th December on the rooftop of the Met Office HQ in London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8943C-8CDB-5545-8F3D-81194F53D075}"/>
              </a:ext>
            </a:extLst>
          </p:cNvPr>
          <p:cNvSpPr txBox="1"/>
          <p:nvPr/>
        </p:nvSpPr>
        <p:spPr>
          <a:xfrm>
            <a:off x="1838325" y="4720411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39440794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first ever SMS text message was        'Merry Christmas'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12093-15A0-E54E-AB5F-FC77A40C80EC}"/>
              </a:ext>
            </a:extLst>
          </p:cNvPr>
          <p:cNvSpPr txBox="1"/>
          <p:nvPr/>
        </p:nvSpPr>
        <p:spPr>
          <a:xfrm>
            <a:off x="1838325" y="3982998"/>
            <a:ext cx="10010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TRUE - The text was sent by engineer Neil Papworth to Richard Jarvis on December 3rd, 1992</a:t>
            </a:r>
          </a:p>
        </p:txBody>
      </p:sp>
    </p:spTree>
    <p:extLst>
      <p:ext uri="{BB962C8B-B14F-4D97-AF65-F5344CB8AC3E}">
        <p14:creationId xmlns:p14="http://schemas.microsoft.com/office/powerpoint/2010/main" val="28702272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Norway is the leading exporter of Christmas trees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238CD-7362-E84E-9D0D-C2720E2B99FD}"/>
              </a:ext>
            </a:extLst>
          </p:cNvPr>
          <p:cNvSpPr txBox="1"/>
          <p:nvPr/>
        </p:nvSpPr>
        <p:spPr>
          <a:xfrm>
            <a:off x="1838325" y="3982998"/>
            <a:ext cx="1001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FALSE - Canada is the world's leading exporter of Christmas trees</a:t>
            </a:r>
          </a:p>
        </p:txBody>
      </p:sp>
    </p:spTree>
    <p:extLst>
      <p:ext uri="{BB962C8B-B14F-4D97-AF65-F5344CB8AC3E}">
        <p14:creationId xmlns:p14="http://schemas.microsoft.com/office/powerpoint/2010/main" val="29539293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3152001"/>
            <a:ext cx="9144000" cy="553998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Reindeer lose their antlers every year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71224-34D8-A54C-BDB8-0754B95897A2}"/>
              </a:ext>
            </a:extLst>
          </p:cNvPr>
          <p:cNvSpPr txBox="1"/>
          <p:nvPr/>
        </p:nvSpPr>
        <p:spPr>
          <a:xfrm>
            <a:off x="1838325" y="3705999"/>
            <a:ext cx="10010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TRUE - Male reindeer usually lose their antlers shortly before the Christmas period. Females tend to lose theirs in the New Year </a:t>
            </a:r>
          </a:p>
        </p:txBody>
      </p:sp>
    </p:spTree>
    <p:extLst>
      <p:ext uri="{BB962C8B-B14F-4D97-AF65-F5344CB8AC3E}">
        <p14:creationId xmlns:p14="http://schemas.microsoft.com/office/powerpoint/2010/main" val="194814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valentine vibes" pitchFamily="2" charset="0"/>
                <a:ea typeface="Roboto Black" panose="02000000000000000000" pitchFamily="2" charset="0"/>
              </a:rPr>
              <a:t>Round 1: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well do you know the nation’s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favourite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Christmas TV adverts?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These pictures are all from Christmas TV adverts, all you have to do is name the company that is being advertised.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Careful though, some companies feature more than once!!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valentine vibes" pitchFamily="2" charset="0"/>
            </a:endParaRPr>
          </a:p>
        </p:txBody>
      </p:sp>
      <p:pic>
        <p:nvPicPr>
          <p:cNvPr id="7170" name="Picture 2" descr="Tesco Christmas Advert 2020: 'There Is No Naughty List'">
            <a:extLst>
              <a:ext uri="{FF2B5EF4-FFF2-40B4-BE49-F238E27FC236}">
                <a16:creationId xmlns:a16="http://schemas.microsoft.com/office/drawing/2014/main" id="{F36AB544-9F39-D748-8043-169CBF4BF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43162" y="0"/>
            <a:ext cx="16438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DC38E-463A-2643-BB99-0F38570437F6}"/>
              </a:ext>
            </a:extLst>
          </p:cNvPr>
          <p:cNvSpPr txBox="1"/>
          <p:nvPr/>
        </p:nvSpPr>
        <p:spPr>
          <a:xfrm>
            <a:off x="0" y="238651"/>
            <a:ext cx="1452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7281E-FD55-EC4E-BB70-9DFFBF38C5B9}"/>
              </a:ext>
            </a:extLst>
          </p:cNvPr>
          <p:cNvSpPr txBox="1"/>
          <p:nvPr/>
        </p:nvSpPr>
        <p:spPr>
          <a:xfrm>
            <a:off x="3011556" y="53721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TESCO</a:t>
            </a:r>
          </a:p>
        </p:txBody>
      </p:sp>
    </p:spTree>
    <p:extLst>
      <p:ext uri="{BB962C8B-B14F-4D97-AF65-F5344CB8AC3E}">
        <p14:creationId xmlns:p14="http://schemas.microsoft.com/office/powerpoint/2010/main" val="30576545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2875002"/>
            <a:ext cx="9144000" cy="11079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 the UK, artificial Christmas trees outsell natural Christmas trees by a ratio of 3:1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DED3B-C657-4945-9369-760FB91A2977}"/>
              </a:ext>
            </a:extLst>
          </p:cNvPr>
          <p:cNvSpPr txBox="1"/>
          <p:nvPr/>
        </p:nvSpPr>
        <p:spPr>
          <a:xfrm>
            <a:off x="1838325" y="3871099"/>
            <a:ext cx="1001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FALSE – It’s actually the other way round</a:t>
            </a:r>
          </a:p>
        </p:txBody>
      </p:sp>
    </p:spTree>
    <p:extLst>
      <p:ext uri="{BB962C8B-B14F-4D97-AF65-F5344CB8AC3E}">
        <p14:creationId xmlns:p14="http://schemas.microsoft.com/office/powerpoint/2010/main" val="17892292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8: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 Music round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638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110DB03F-247E-7C45-BBE5-CF480D9B0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761117"/>
              </p:ext>
            </p:extLst>
          </p:nvPr>
        </p:nvGraphicFramePr>
        <p:xfrm>
          <a:off x="536575" y="647700"/>
          <a:ext cx="1111885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909">
                  <a:extLst>
                    <a:ext uri="{9D8B030D-6E8A-4147-A177-3AD203B41FA5}">
                      <a16:colId xmlns:a16="http://schemas.microsoft.com/office/drawing/2014/main" val="4219544467"/>
                    </a:ext>
                  </a:extLst>
                </a:gridCol>
                <a:gridCol w="3908941">
                  <a:extLst>
                    <a:ext uri="{9D8B030D-6E8A-4147-A177-3AD203B41FA5}">
                      <a16:colId xmlns:a16="http://schemas.microsoft.com/office/drawing/2014/main" val="4222979992"/>
                    </a:ext>
                  </a:extLst>
                </a:gridCol>
                <a:gridCol w="5969000">
                  <a:extLst>
                    <a:ext uri="{9D8B030D-6E8A-4147-A177-3AD203B41FA5}">
                      <a16:colId xmlns:a16="http://schemas.microsoft.com/office/drawing/2014/main" val="1050326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Cliff Richard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Saviour’s</a:t>
                      </a:r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 Day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Queen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Bohemian Rhapsody/Those were the days of our lives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Whitney Houston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I will always love you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98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Mr</a:t>
                      </a:r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 Blobby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Mr</a:t>
                      </a:r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 Blobby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63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63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East 17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Stay another day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32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63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Michael Jackson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Earth Song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73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Spice Girls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 become 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75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Spice Girls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Too much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0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Spice Girls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Goodbye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52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1999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Westlife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I have a dream/Seasons in the sun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1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Bob the Builder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Can we fix it?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31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Robbie Williams/Nicole Kidman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Somethin</a:t>
                      </a:r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’ stupid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776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Girls Aloud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Sound of the Underground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4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Michael Andrews ft Gary Jules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Mad World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11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Band Aid 20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Do they know it’s Christmas?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225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0693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110DB03F-247E-7C45-BBE5-CF480D9B0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05094"/>
              </p:ext>
            </p:extLst>
          </p:nvPr>
        </p:nvGraphicFramePr>
        <p:xfrm>
          <a:off x="536575" y="647700"/>
          <a:ext cx="1111885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909">
                  <a:extLst>
                    <a:ext uri="{9D8B030D-6E8A-4147-A177-3AD203B41FA5}">
                      <a16:colId xmlns:a16="http://schemas.microsoft.com/office/drawing/2014/main" val="4219544467"/>
                    </a:ext>
                  </a:extLst>
                </a:gridCol>
                <a:gridCol w="4394716">
                  <a:extLst>
                    <a:ext uri="{9D8B030D-6E8A-4147-A177-3AD203B41FA5}">
                      <a16:colId xmlns:a16="http://schemas.microsoft.com/office/drawing/2014/main" val="4222979992"/>
                    </a:ext>
                  </a:extLst>
                </a:gridCol>
                <a:gridCol w="5483225">
                  <a:extLst>
                    <a:ext uri="{9D8B030D-6E8A-4147-A177-3AD203B41FA5}">
                      <a16:colId xmlns:a16="http://schemas.microsoft.com/office/drawing/2014/main" val="1050326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Shayne Ward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That’s my goal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Leona Lewis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A moment like this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Leon Jackson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When you believe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98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Alexandra Burke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Hallelujah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63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2009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63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Rage against the machine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Killing in the name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32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63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Matt </a:t>
                      </a:r>
                      <a:r>
                        <a:rPr lang="en-US" sz="1800" b="1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Cardle</a:t>
                      </a:r>
                      <a:endParaRPr lang="en-US" sz="1800" b="1" i="0" dirty="0">
                        <a:solidFill>
                          <a:srgbClr val="263E2D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When we collide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73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Military Wives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Wherever you are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75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Justice Collective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He </a:t>
                      </a:r>
                      <a:r>
                        <a:rPr lang="en-US" sz="1800" b="0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ain’t</a:t>
                      </a:r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 heavy he’s my brother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0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Sam Bailey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Skyscraper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52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Ben </a:t>
                      </a:r>
                      <a:r>
                        <a:rPr lang="en-US" sz="1800" b="0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Haenow</a:t>
                      </a:r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Something I need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1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Lewisham</a:t>
                      </a:r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 &amp; Greenwich NHS Choir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A bridge over you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31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Clean Bandit Ft Sean Paul &amp; Anne-Marie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Rockabye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776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Ed Sheeran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Perfect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4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Ladbaby</a:t>
                      </a:r>
                      <a:endParaRPr lang="en-US" sz="1800" b="1" i="0" dirty="0">
                        <a:solidFill>
                          <a:srgbClr val="263E2D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We built this city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11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2019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err="1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Ladbaby</a:t>
                      </a:r>
                      <a:endParaRPr lang="en-US" sz="1800" b="1" i="0" dirty="0">
                        <a:solidFill>
                          <a:srgbClr val="263E2D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rgbClr val="263E2D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I love sausage rolls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225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744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42B6FE-57B9-0640-92D3-BE05DD19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950" y="1585297"/>
            <a:ext cx="9944100" cy="1655762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rgbClr val="263E2D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Round 9: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First Christmas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 </a:t>
            </a:r>
            <a:endParaRPr lang="en-GB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 ANSWERS</a:t>
            </a:r>
          </a:p>
        </p:txBody>
      </p:sp>
      <p:pic>
        <p:nvPicPr>
          <p:cNvPr id="13" name="Picture 12" descr="A stop light&#10;&#10;Description automatically generated">
            <a:extLst>
              <a:ext uri="{FF2B5EF4-FFF2-40B4-BE49-F238E27FC236}">
                <a16:creationId xmlns:a16="http://schemas.microsoft.com/office/drawing/2014/main" id="{06BBDD80-5EE3-A044-8F80-082893D6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63" y="247033"/>
            <a:ext cx="6889750" cy="1295400"/>
          </a:xfrm>
          <a:prstGeom prst="rect">
            <a:avLst/>
          </a:prstGeom>
        </p:spPr>
      </p:pic>
      <p:pic>
        <p:nvPicPr>
          <p:cNvPr id="15" name="Picture 14" descr="A stop light&#10;&#10;Description automatically generated">
            <a:extLst>
              <a:ext uri="{FF2B5EF4-FFF2-40B4-BE49-F238E27FC236}">
                <a16:creationId xmlns:a16="http://schemas.microsoft.com/office/drawing/2014/main" id="{401779FA-406B-C844-8804-DFA677B9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963" y="204169"/>
            <a:ext cx="688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191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975945"/>
            <a:ext cx="9144000" cy="490611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Joseph was originally from... </a:t>
            </a: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(Luke 2:3)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a) Bethlehem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Nazareth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Hebron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d) Jerusalem 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e) None of the above</a:t>
            </a:r>
          </a:p>
          <a:p>
            <a:pPr algn="l"/>
            <a:endParaRPr lang="en-US" sz="3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260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486589"/>
            <a:ext cx="9144000" cy="5990411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 does the Bible say that the innkeeper said to Mary and Joseph? </a:t>
            </a: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(Luke 2:7)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“There is no room in the inn.”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“I have a stable you can use.”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“Come back later and I should have some vacancies.”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d) Both A and B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e) None of the above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9033454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1389673"/>
            <a:ext cx="9144000" cy="407865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Who saw the star in the east?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Shepherds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Mary and Joseph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Three kings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d) Both A and C</a:t>
            </a:r>
          </a:p>
          <a:p>
            <a:pPr algn="l"/>
            <a:endParaRPr lang="en-US" sz="3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5519097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767862"/>
            <a:ext cx="9144000" cy="5322277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 did the angels say/sing to the shepherds? </a:t>
            </a:r>
            <a:r>
              <a: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(Luke 2:14)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a) “Glory to God in the highest, etc.”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“Alleluia”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“Unto us a child is born, unto us a son is given”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d) “Joy the world, the Lord is come”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e) “Glory to the newborn King”</a:t>
            </a:r>
          </a:p>
          <a:p>
            <a:pPr algn="l"/>
            <a:endParaRPr lang="en-US" sz="3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42177884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338F912-64A9-7B43-BEAF-528B6F546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949081"/>
            <a:ext cx="9144000" cy="4959838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 is a heavenly host?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a) The angel at the gate of heaven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b) The angel who serves refreshments in heaven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c) An angel choir</a:t>
            </a: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d) An angel army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e) None of the above</a:t>
            </a:r>
          </a:p>
          <a:p>
            <a:pPr algn="l"/>
            <a:endParaRPr lang="en-US" sz="3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4CB29C-1BC3-FD43-ABBD-706E3B3BEC21}"/>
              </a:ext>
            </a:extLst>
          </p:cNvPr>
          <p:cNvSpPr txBox="1"/>
          <p:nvPr/>
        </p:nvSpPr>
        <p:spPr>
          <a:xfrm>
            <a:off x="657225" y="2875002"/>
            <a:ext cx="118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579558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2302</Words>
  <Application>Microsoft Macintosh PowerPoint</Application>
  <PresentationFormat>Widescreen</PresentationFormat>
  <Paragraphs>447</Paragraphs>
  <Slides>107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5" baseType="lpstr">
      <vt:lpstr>Arial</vt:lpstr>
      <vt:lpstr>Calibri</vt:lpstr>
      <vt:lpstr>Calibri Light</vt:lpstr>
      <vt:lpstr>Roboto</vt:lpstr>
      <vt:lpstr>Roboto Black</vt:lpstr>
      <vt:lpstr>Roboto Light</vt:lpstr>
      <vt:lpstr>valentine vibes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Grace Hawkins</dc:creator>
  <cp:keywords/>
  <dc:description/>
  <cp:lastModifiedBy>Grace Hawkins</cp:lastModifiedBy>
  <cp:revision>39</cp:revision>
  <dcterms:created xsi:type="dcterms:W3CDTF">2020-11-15T20:15:47Z</dcterms:created>
  <dcterms:modified xsi:type="dcterms:W3CDTF">2020-11-24T16:23:14Z</dcterms:modified>
  <cp:category/>
</cp:coreProperties>
</file>